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0" r:id="rId2"/>
  </p:sldMasterIdLst>
  <p:notesMasterIdLst>
    <p:notesMasterId r:id="rId50"/>
  </p:notesMasterIdLst>
  <p:handoutMasterIdLst>
    <p:handoutMasterId r:id="rId51"/>
  </p:handoutMasterIdLst>
  <p:sldIdLst>
    <p:sldId id="427" r:id="rId3"/>
    <p:sldId id="257" r:id="rId4"/>
    <p:sldId id="360" r:id="rId5"/>
    <p:sldId id="428" r:id="rId6"/>
    <p:sldId id="402" r:id="rId7"/>
    <p:sldId id="429" r:id="rId8"/>
    <p:sldId id="374" r:id="rId9"/>
    <p:sldId id="403" r:id="rId10"/>
    <p:sldId id="375" r:id="rId11"/>
    <p:sldId id="376" r:id="rId12"/>
    <p:sldId id="417" r:id="rId13"/>
    <p:sldId id="378" r:id="rId14"/>
    <p:sldId id="373" r:id="rId15"/>
    <p:sldId id="380" r:id="rId16"/>
    <p:sldId id="379" r:id="rId17"/>
    <p:sldId id="381" r:id="rId18"/>
    <p:sldId id="418" r:id="rId19"/>
    <p:sldId id="382" r:id="rId20"/>
    <p:sldId id="430" r:id="rId21"/>
    <p:sldId id="431" r:id="rId22"/>
    <p:sldId id="432" r:id="rId23"/>
    <p:sldId id="405" r:id="rId24"/>
    <p:sldId id="340" r:id="rId25"/>
    <p:sldId id="341" r:id="rId26"/>
    <p:sldId id="344" r:id="rId27"/>
    <p:sldId id="419" r:id="rId28"/>
    <p:sldId id="409" r:id="rId29"/>
    <p:sldId id="346" r:id="rId30"/>
    <p:sldId id="421" r:id="rId31"/>
    <p:sldId id="433" r:id="rId32"/>
    <p:sldId id="347" r:id="rId33"/>
    <p:sldId id="348" r:id="rId34"/>
    <p:sldId id="434" r:id="rId35"/>
    <p:sldId id="436" r:id="rId36"/>
    <p:sldId id="435" r:id="rId37"/>
    <p:sldId id="422" r:id="rId38"/>
    <p:sldId id="438" r:id="rId39"/>
    <p:sldId id="349" r:id="rId40"/>
    <p:sldId id="350" r:id="rId41"/>
    <p:sldId id="351" r:id="rId42"/>
    <p:sldId id="424" r:id="rId43"/>
    <p:sldId id="352" r:id="rId44"/>
    <p:sldId id="440" r:id="rId45"/>
    <p:sldId id="439" r:id="rId46"/>
    <p:sldId id="423" r:id="rId47"/>
    <p:sldId id="415" r:id="rId48"/>
    <p:sldId id="426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2222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83" autoAdjust="0"/>
  </p:normalViewPr>
  <p:slideViewPr>
    <p:cSldViewPr>
      <p:cViewPr varScale="1">
        <p:scale>
          <a:sx n="88" d="100"/>
          <a:sy n="88" d="100"/>
        </p:scale>
        <p:origin x="1236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9ED61FB-87AF-4498-BBD4-96C0B1202E9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7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FFFD20-98BC-4221-A8C7-CE5B68406E7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6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01349-1CFB-4694-BB03-CEFDB520390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C7A2C-9FD2-4FE1-8789-6E95ABD188A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68700-50B9-44ED-8396-8C87DA5E46B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68700-50B9-44ED-8396-8C87DA5E46B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1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BA442-6131-4317-9300-EF8133796E5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80B43-DB0C-492B-B0A1-CF872DA42B9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E30E1-A779-4FE1-B229-41300A493CF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852C3-6C7F-4976-9F4A-295EE5399B38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852C3-6C7F-4976-9F4A-295EE5399B38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03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36CA7-4950-45F7-B206-F74517CE04B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0259D-E11E-438F-B8D2-339ED2997C7B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4A075-5608-48FF-B0CA-28BD39C2EAD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0259D-E11E-438F-B8D2-339ED2997C7B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59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0259D-E11E-438F-B8D2-339ED2997C7B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85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F351E-B89D-4FED-8EA7-58DE40FDEAD1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EFD92-C038-4926-8B83-BB2D36BEF070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D5A5C-AB37-473A-8E36-5C6086072816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B3A91-F020-4FBC-9577-61E2F087FC2C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25D75-AF38-404A-84BD-C1729299C093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EFF44-15A2-4DC2-B66E-3F11E192FE2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09895-8F0F-4CB0-BC09-A288ED03341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11CAF-1965-49AF-BEAF-BF9A3B5F28C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BE8FB-AE68-40A1-85ED-182CA2C7297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49041-0A25-4113-B504-D6B879FE942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07800-F0DE-4B11-A20B-89145C8B990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9BD9C-45C2-4D05-8937-11D2A8945CF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8382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/>
              <a:t>Click to edit Master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248400" cy="990600"/>
          </a:xfrm>
        </p:spPr>
        <p:txBody>
          <a:bodyPr/>
          <a:lstStyle>
            <a:lvl1pPr marL="0" indent="0" algn="ctr">
              <a:buFontTx/>
              <a:buNone/>
              <a:defRPr sz="4300"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F9C165D5-7EEF-468E-B18C-D48B41FCCB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AB8360-9D4C-4846-8712-6A1B7D497B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1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6D804-572C-449F-BD51-17A7B90AC4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1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838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248400" cy="990600"/>
          </a:xfrm>
        </p:spPr>
        <p:txBody>
          <a:bodyPr/>
          <a:lstStyle>
            <a:lvl1pPr marL="0" indent="0" algn="ctr">
              <a:buFontTx/>
              <a:buNone/>
              <a:defRPr sz="43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44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CWNA Guide to Wireless LANs, Third Edition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E226-9000-4AEB-9C69-EE3114538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0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BCCA73-DFD4-49BC-AB42-175A6A1BED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C6E9C-4669-401E-9448-7123D3E51D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2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6CE835-8DBD-47EC-AB3E-B3B3AFD6AF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F715F0-362E-4574-9C06-51125F3924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6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74A73-CE29-4280-8858-B5CBD02ACE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3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5CC0A-0F30-4AC9-BA2D-222DEED9F1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992415-D44D-4B65-A679-406347C2E2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9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A1DA98-8058-4950-9B57-335148B194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2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+mn-lt"/>
              </a:defRPr>
            </a:lvl1pPr>
          </a:lstStyle>
          <a:p>
            <a:r>
              <a:rPr lang="en-US" dirty="0"/>
              <a:t>CWNA Guide to Wireless LANs, Third Edition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+mn-lt"/>
              </a:defRPr>
            </a:lvl1pPr>
          </a:lstStyle>
          <a:p>
            <a:fld id="{FFF57464-24B8-45BB-B663-1EA47FE0912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95800" y="64770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effectLst/>
                <a:latin typeface="Calibri"/>
                <a:ea typeface="Calibri"/>
              </a:rPr>
              <a:t>© 2013 Cengage Learning</a:t>
            </a:r>
            <a:endParaRPr lang="en-US" sz="1100" dirty="0">
              <a:solidFill>
                <a:schemeClr val="tx1"/>
              </a:solidFill>
              <a:effectLst/>
              <a:latin typeface="Times New Roman"/>
              <a:ea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3810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CWNA Guide to Wireless LANs, Third Edition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+mn-lt"/>
              </a:defRPr>
            </a:lvl1pPr>
          </a:lstStyle>
          <a:p>
            <a:pPr>
              <a:defRPr/>
            </a:pPr>
            <a:fld id="{28B943D9-F979-4FAF-AD50-184E095B0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7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222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2222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2222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F127-532C-494A-6A3C-0350274C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76600"/>
            <a:ext cx="8077200" cy="1143000"/>
          </a:xfrm>
        </p:spPr>
        <p:txBody>
          <a:bodyPr/>
          <a:lstStyle/>
          <a:p>
            <a:r>
              <a:rPr lang="en-US" sz="3600" b="0" i="1" dirty="0"/>
              <a:t>Chapter 3: Wireless Local Area Networks</a:t>
            </a:r>
            <a:br>
              <a:rPr lang="en-US" sz="3600" b="0" i="1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E682-369F-74FB-8CD3-85797FDE7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F6E226-9000-4AEB-9C69-EE311453885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9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619F5-1B12-414A-82F8-CD47267ABFF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457200" y="5653881"/>
            <a:ext cx="822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</a:rPr>
              <a:t>Diffused infrared transmission</a:t>
            </a:r>
            <a:endParaRPr lang="en-CA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0" name="Picture 2" descr="C:\Users\Julie\Documents\DropBox\InstructorManuals\CWNA\PPTs-new\fIGURES\Figure 2-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"/>
          <a:stretch/>
        </p:blipFill>
        <p:spPr bwMode="auto">
          <a:xfrm>
            <a:off x="609601" y="990600"/>
            <a:ext cx="7391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CC0A-0F30-4AC9-BA2D-222DEED9F1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0691" y="5257800"/>
            <a:ext cx="4642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Limitations of infrared wireless systems</a:t>
            </a:r>
          </a:p>
        </p:txBody>
      </p:sp>
      <p:pic>
        <p:nvPicPr>
          <p:cNvPr id="1026" name="Picture 2" descr="C:\Users\Julie\Documents\Dropbox\InstructorManuals\CWNA\PPTs-new\Tables\chapter 02\Table 2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"/>
          <a:stretch/>
        </p:blipFill>
        <p:spPr bwMode="auto">
          <a:xfrm>
            <a:off x="762000" y="1828800"/>
            <a:ext cx="7239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4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D1888-8927-4C41-9D31-67CBEFA7050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Radio Wave Transmissions:</a:t>
            </a:r>
            <a:endParaRPr lang="en-US" dirty="0"/>
          </a:p>
          <a:p>
            <a:pPr lvl="1"/>
            <a:r>
              <a:rPr lang="en-US" dirty="0"/>
              <a:t>Radio waves can penetrate through objects</a:t>
            </a:r>
          </a:p>
          <a:p>
            <a:pPr lvl="2"/>
            <a:r>
              <a:rPr lang="en-US" dirty="0"/>
              <a:t>Provides mobility</a:t>
            </a:r>
          </a:p>
          <a:p>
            <a:pPr lvl="1"/>
            <a:r>
              <a:rPr lang="en-US" dirty="0"/>
              <a:t>Radio waves travel longer distances </a:t>
            </a:r>
          </a:p>
          <a:p>
            <a:pPr lvl="1"/>
            <a:r>
              <a:rPr lang="en-US" dirty="0"/>
              <a:t>Can be used indoors and outdoors</a:t>
            </a:r>
          </a:p>
          <a:p>
            <a:pPr lvl="1"/>
            <a:r>
              <a:rPr lang="en-US" dirty="0"/>
              <a:t>Radio waves can travel at much higher speeds than infrared transmissions</a:t>
            </a:r>
          </a:p>
          <a:p>
            <a:pPr lvl="1"/>
            <a:r>
              <a:rPr lang="en-US" dirty="0"/>
              <a:t>IEEE 802.11 standard outlining radio wave transmissions has become preferred method for wireless LANs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180D5-316C-4933-AF39-D9FED780262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Wireless LANs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572000"/>
          </a:xfrm>
        </p:spPr>
        <p:txBody>
          <a:bodyPr/>
          <a:lstStyle/>
          <a:p>
            <a:r>
              <a:rPr lang="en-US" dirty="0"/>
              <a:t>Since late 1990s, IEEE has approved seven standards for wireless LANs: </a:t>
            </a:r>
          </a:p>
          <a:p>
            <a:pPr lvl="1"/>
            <a:r>
              <a:rPr lang="en-US" dirty="0"/>
              <a:t>IEEE 802.11</a:t>
            </a:r>
          </a:p>
          <a:p>
            <a:pPr lvl="1"/>
            <a:r>
              <a:rPr lang="en-US" dirty="0"/>
              <a:t>IEEE 802.11b</a:t>
            </a:r>
          </a:p>
          <a:p>
            <a:pPr lvl="1"/>
            <a:r>
              <a:rPr lang="en-US" dirty="0"/>
              <a:t>IEEE 802.11a</a:t>
            </a:r>
          </a:p>
          <a:p>
            <a:pPr lvl="1"/>
            <a:r>
              <a:rPr lang="en-US" dirty="0"/>
              <a:t>IEEE 802.11g</a:t>
            </a:r>
          </a:p>
          <a:p>
            <a:pPr lvl="1"/>
            <a:r>
              <a:rPr lang="en-US" dirty="0"/>
              <a:t>IEEE 802.11n   (WIFI 4)</a:t>
            </a:r>
          </a:p>
          <a:p>
            <a:pPr lvl="1"/>
            <a:r>
              <a:rPr lang="en-US" dirty="0"/>
              <a:t>IEEE 802.11ac (WIFI 5)</a:t>
            </a:r>
          </a:p>
          <a:p>
            <a:pPr lvl="1"/>
            <a:r>
              <a:rPr lang="en-US" dirty="0"/>
              <a:t>IEEE 802.11ax (WIFI 6)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DBE63-5DED-4BDF-B7B1-2CF482607EC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802.11a -1999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802.11a and 802.11b published at same time</a:t>
            </a:r>
          </a:p>
          <a:p>
            <a:pPr lvl="1"/>
            <a:r>
              <a:rPr lang="en-US" dirty="0"/>
              <a:t>802.11a came to market later due to technical issues and high production cost</a:t>
            </a:r>
          </a:p>
          <a:p>
            <a:r>
              <a:rPr lang="en-US" dirty="0"/>
              <a:t>Uses 5GHz frequency</a:t>
            </a:r>
          </a:p>
          <a:p>
            <a:r>
              <a:rPr lang="en-US" dirty="0"/>
              <a:t>Specifies maximum rated speed of 54 Mbps using 64 Quadrature Modulation (QAM) modulation</a:t>
            </a:r>
          </a:p>
          <a:p>
            <a:r>
              <a:rPr lang="en-US" dirty="0"/>
              <a:t> </a:t>
            </a:r>
            <a:r>
              <a:rPr lang="en-GB" dirty="0"/>
              <a:t>it uses orthogonal frequency-division multiplexing (OFDM) , and </a:t>
            </a:r>
            <a:r>
              <a:rPr lang="en-US" dirty="0"/>
              <a:t>Directs Sequence Spread Spectrum (</a:t>
            </a:r>
            <a:r>
              <a:rPr lang="en-GB" dirty="0"/>
              <a:t>DSSS) Spectrum</a:t>
            </a:r>
          </a:p>
          <a:p>
            <a:r>
              <a:rPr lang="en-US" dirty="0"/>
              <a:t>Range of 802.11a around 30 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E4F3BF-B36D-4828-B5E3-77524722365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802.11b 1999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2.4 GHz frequency</a:t>
            </a:r>
          </a:p>
          <a:p>
            <a:r>
              <a:rPr lang="en-US" dirty="0"/>
              <a:t>Specifies maximum rated speed of 11 Mbps using Complementary code keying (CCK-8bit) </a:t>
            </a:r>
          </a:p>
          <a:p>
            <a:r>
              <a:rPr lang="en-US" dirty="0"/>
              <a:t> </a:t>
            </a:r>
            <a:r>
              <a:rPr lang="en-GB" dirty="0"/>
              <a:t>High rate-direct sequence spread spectrum (HR/DSSS)</a:t>
            </a:r>
          </a:p>
          <a:p>
            <a:pPr>
              <a:lnSpc>
                <a:spcPct val="90000"/>
              </a:lnSpc>
            </a:pPr>
            <a:r>
              <a:rPr lang="en-US" dirty="0"/>
              <a:t>Supports wireless devices up to 107  meters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Radio waves decrease in power over distance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802.11b standard specifies that, when devices move out of range to transmit at 11 Mbps, devices drop transmission speed to 5.5 Mbps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4AC8E-0535-481D-AE90-038CB778CD9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802.11g 2003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Effort to combine best features of 802.11a and 802.11b</a:t>
            </a:r>
          </a:p>
          <a:p>
            <a:pPr lvl="1"/>
            <a:r>
              <a:rPr lang="en-US" dirty="0"/>
              <a:t>Data transfer rates to 54 Mbps using 64 Quadrature Modulation (QAM) modulation</a:t>
            </a:r>
          </a:p>
          <a:p>
            <a:pPr lvl="1"/>
            <a:r>
              <a:rPr lang="en-US" dirty="0"/>
              <a:t>Support devices up to 115 meters</a:t>
            </a:r>
          </a:p>
          <a:p>
            <a:pPr lvl="1"/>
            <a:r>
              <a:rPr lang="en-US" dirty="0"/>
              <a:t>Uses 2.4 GHz frequency</a:t>
            </a:r>
          </a:p>
          <a:p>
            <a:r>
              <a:rPr lang="en-GB" dirty="0"/>
              <a:t>Extended rate physical-orthogonal frequency division multiplexing (ERP-OFDM)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CC0A-0F30-4AC9-BA2D-222DEED9F17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081437"/>
            <a:ext cx="425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 IEEE 802.11g configuration options</a:t>
            </a:r>
          </a:p>
        </p:txBody>
      </p:sp>
      <p:pic>
        <p:nvPicPr>
          <p:cNvPr id="2050" name="Picture 2" descr="C:\Users\Julie\Documents\Dropbox\InstructorManuals\CWNA\PPTs-new\Tables\chapter 02\Table 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"/>
          <a:stretch/>
        </p:blipFill>
        <p:spPr bwMode="auto">
          <a:xfrm>
            <a:off x="685801" y="2514600"/>
            <a:ext cx="74676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5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FB89E-2824-4703-AFDF-66E6A2D3A62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802.11n-2009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two bands, 2.4 GHz and 5 GHz </a:t>
            </a:r>
          </a:p>
          <a:p>
            <a:r>
              <a:rPr lang="en-US" dirty="0"/>
              <a:t>High-throughput orthogonal frequency division multiplexing (HT-OFDM)</a:t>
            </a:r>
          </a:p>
          <a:p>
            <a:r>
              <a:rPr lang="en-US" dirty="0"/>
              <a:t>Physical layer (PHY) layer enhancements and Data Link layer (MAC) layer enhancements</a:t>
            </a:r>
          </a:p>
          <a:p>
            <a:r>
              <a:rPr lang="en-US" dirty="0"/>
              <a:t>Data rates up to 600 Mbps 64 Quadrature Modulation (QAM) modulation</a:t>
            </a:r>
          </a:p>
          <a:p>
            <a:r>
              <a:rPr lang="en-US" dirty="0"/>
              <a:t>Introduce Multiple-input multiple-output technology (MIMO)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AD8A-7248-05C4-8E52-F384D6E1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78C1-7D96-92D8-3606-A0BB299FE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sz="2400" b="0" i="0" u="none" strike="noStrike" baseline="0" dirty="0">
                <a:latin typeface="SabonLTStd-Roman"/>
              </a:rPr>
              <a:t>IEEE 802.11a/b/g devices used a single radio to transmit and receive radio signals. This is known as </a:t>
            </a:r>
            <a:r>
              <a:rPr lang="en-GB" sz="2400" b="0" i="1" u="none" strike="noStrike" baseline="0" dirty="0">
                <a:latin typeface="SabonLTStd-Italic"/>
              </a:rPr>
              <a:t>single-input single-output </a:t>
            </a:r>
            <a:r>
              <a:rPr lang="en-GB" sz="2400" b="0" i="0" u="none" strike="noStrike" baseline="0" dirty="0">
                <a:latin typeface="SabonLTStd-Roman"/>
              </a:rPr>
              <a:t>(SISO) technology.</a:t>
            </a:r>
          </a:p>
          <a:p>
            <a:pPr algn="l"/>
            <a:r>
              <a:rPr lang="en-GB" sz="2400" b="0" i="0" u="none" strike="noStrike" baseline="0" dirty="0">
                <a:latin typeface="SabonLTStd-Roman"/>
              </a:rPr>
              <a:t>MIMO uses multiple radios to transmit and receive radio signals.</a:t>
            </a:r>
          </a:p>
          <a:p>
            <a:pPr algn="l"/>
            <a:r>
              <a:rPr lang="en-GB" sz="2400" b="0" i="0" u="none" strike="noStrike" baseline="0" dirty="0">
                <a:latin typeface="SabonLTStd-Roman"/>
              </a:rPr>
              <a:t>SISO systems are subject to </a:t>
            </a:r>
            <a:r>
              <a:rPr lang="en-GB" sz="2400" b="0" i="1" u="none" strike="noStrike" baseline="0" dirty="0">
                <a:latin typeface="SabonLTStd-Italic"/>
              </a:rPr>
              <a:t>multipath</a:t>
            </a:r>
            <a:r>
              <a:rPr lang="en-GB" sz="2400" b="0" i="0" u="none" strike="noStrike" baseline="0" dirty="0">
                <a:latin typeface="SabonLTStd-Roman"/>
              </a:rPr>
              <a:t>, in which several wavefronts of a signal would be received out of phase because of reflections. This is a problem for IEEE 802.11a/b/g systems, whereas MIMO actually uses the reflections from either a transmitter or a receiver to help enhance the performance and throughput using several radio chains in 802.11n.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6D180-DB03-FBE0-F4C0-BC5661DBF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0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F41D6-453C-422C-BE1D-073979B9A58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the features of the IEEE 802.11a/b/g/n/ac/ax WLANs</a:t>
            </a:r>
          </a:p>
          <a:p>
            <a:r>
              <a:rPr lang="en-US" dirty="0"/>
              <a:t>List the different types of client hardware</a:t>
            </a:r>
          </a:p>
          <a:p>
            <a:r>
              <a:rPr lang="en-US" dirty="0"/>
              <a:t>Describe the different functions of infrastructure devices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FB89E-2824-4703-AFDF-66E6A2D3A62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802.11ac-2013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Defines very high throughput (VHT) enhancements below 6 GHz</a:t>
            </a:r>
            <a:endParaRPr lang="en-US" dirty="0"/>
          </a:p>
          <a:p>
            <a:r>
              <a:rPr lang="en-US" dirty="0"/>
              <a:t>Uses 5 GHz bands</a:t>
            </a:r>
          </a:p>
          <a:p>
            <a:r>
              <a:rPr lang="en-US" dirty="0"/>
              <a:t>Data rates up to 6.9 Gbps using </a:t>
            </a:r>
            <a:r>
              <a:rPr lang="en-GB" dirty="0"/>
              <a:t>use 256-QAM modulation</a:t>
            </a:r>
            <a:endParaRPr lang="en-US" dirty="0"/>
          </a:p>
          <a:p>
            <a:r>
              <a:rPr lang="en-GB" dirty="0"/>
              <a:t>Introduces the use of multi-user MIMO (MU-MIMO) technology</a:t>
            </a:r>
          </a:p>
        </p:txBody>
      </p:sp>
    </p:spTree>
    <p:extLst>
      <p:ext uri="{BB962C8B-B14F-4D97-AF65-F5344CB8AC3E}">
        <p14:creationId xmlns:p14="http://schemas.microsoft.com/office/powerpoint/2010/main" val="317514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B79F-679C-E50D-0A5C-CFA03DD9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802.11ax-2019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05B0-E6C4-F939-EB63-52E1F7F86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high efficiency (HE) WLAN</a:t>
            </a:r>
          </a:p>
          <a:p>
            <a:r>
              <a:rPr lang="en-GB" dirty="0"/>
              <a:t>Operates in the 2.4 GHz, 5 GHz and 6 GHz frequency bands</a:t>
            </a:r>
          </a:p>
          <a:p>
            <a:r>
              <a:rPr lang="en-GB" dirty="0"/>
              <a:t>A key component of 802.11ax is orthogonal frequency-division multiple access (OFDMA) technology</a:t>
            </a:r>
          </a:p>
          <a:p>
            <a:r>
              <a:rPr lang="en-US" dirty="0"/>
              <a:t>Data rates up to 9.6 Gbps </a:t>
            </a:r>
            <a:r>
              <a:rPr lang="en-GB" dirty="0"/>
              <a:t>using  1024-QAM modulation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994D8-8298-10BB-110D-6BD47DF68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5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 Client Hardware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hardware and software can be divided into:</a:t>
            </a:r>
          </a:p>
          <a:p>
            <a:pPr lvl="1"/>
            <a:r>
              <a:rPr lang="en-US" dirty="0"/>
              <a:t>Wireless client network interface cards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54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DA74A0-CDB4-422B-A1C2-0DE85023948E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Client Network Interface Card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Abadi" panose="020B0604020104020204" pitchFamily="34" charset="0"/>
              </a:rPr>
              <a:t>Network interface card (NIC): </a:t>
            </a:r>
            <a:r>
              <a:rPr lang="en-US" dirty="0"/>
              <a:t>Connects computer to network so that it can send and receive data</a:t>
            </a:r>
          </a:p>
          <a:p>
            <a:pPr>
              <a:lnSpc>
                <a:spcPct val="90000"/>
              </a:lnSpc>
            </a:pPr>
            <a:r>
              <a:rPr lang="en-US" dirty="0"/>
              <a:t>Today’s computers typically have NIC components built directly into the motherboard</a:t>
            </a:r>
          </a:p>
          <a:p>
            <a:pPr>
              <a:lnSpc>
                <a:spcPct val="90000"/>
              </a:lnSpc>
            </a:pPr>
            <a:r>
              <a:rPr lang="en-US" dirty="0"/>
              <a:t>NICs for wired networks have an RJ-45 connection used to connect the device to the network via a cable</a:t>
            </a:r>
          </a:p>
          <a:p>
            <a:pPr>
              <a:lnSpc>
                <a:spcPct val="90000"/>
              </a:lnSpc>
            </a:pPr>
            <a:r>
              <a:rPr lang="en-US" dirty="0"/>
              <a:t>Wireless NICs perform same function, but without wires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Categorized into wireless NIC devices for desktop computer and for portable devices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EEFA8-A965-492B-BFE9-5398173F303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57200" y="5943600"/>
            <a:ext cx="822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CA" dirty="0">
                <a:solidFill>
                  <a:schemeClr val="tx1"/>
                </a:solidFill>
                <a:latin typeface="Arial" charset="0"/>
              </a:rPr>
              <a:t>Network interface card for a wired network</a:t>
            </a:r>
          </a:p>
        </p:txBody>
      </p:sp>
      <p:pic>
        <p:nvPicPr>
          <p:cNvPr id="3074" name="Picture 2" descr="C:\Users\Julie\Documents\DropBox\InstructorManuals\CWNA\PPTs-new\fIGURES\Figure 2-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"/>
          <a:stretch/>
        </p:blipFill>
        <p:spPr bwMode="auto">
          <a:xfrm>
            <a:off x="1600200" y="1066800"/>
            <a:ext cx="5257800" cy="40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BF318-6881-41F9-88AA-FE8F4704110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 for Desktops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 wireless NICs have largely been replaced by external wireless NICs that plug into the Universal Serial Bus (USB) port</a:t>
            </a:r>
          </a:p>
          <a:p>
            <a:r>
              <a:rPr lang="en-US" dirty="0"/>
              <a:t>Desktop computers are now shipping with wireless NICs as standard equipment (along with a wired NIC)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CC0A-0F30-4AC9-BA2D-222DEED9F17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8" name="Picture 2" descr="C:\Users\Julie\Documents\DropBox\InstructorManuals\CWNA\PPTs-new\fIGURES\Figure 2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/>
          <a:stretch/>
        </p:blipFill>
        <p:spPr bwMode="auto">
          <a:xfrm>
            <a:off x="1828800" y="1219200"/>
            <a:ext cx="4648200" cy="42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791200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Internal wireless NIC</a:t>
            </a:r>
          </a:p>
        </p:txBody>
      </p:sp>
    </p:spTree>
    <p:extLst>
      <p:ext uri="{BB962C8B-B14F-4D97-AF65-F5344CB8AC3E}">
        <p14:creationId xmlns:p14="http://schemas.microsoft.com/office/powerpoint/2010/main" val="1943599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network infrastructure:</a:t>
            </a:r>
          </a:p>
          <a:p>
            <a:pPr lvl="1"/>
            <a:r>
              <a:rPr lang="en-US" dirty="0"/>
              <a:t>Access points</a:t>
            </a:r>
          </a:p>
          <a:p>
            <a:pPr lvl="1"/>
            <a:r>
              <a:rPr lang="en-US" dirty="0"/>
              <a:t>WLAN bridges</a:t>
            </a:r>
          </a:p>
          <a:p>
            <a:pPr lvl="1"/>
            <a:r>
              <a:rPr lang="en-US" dirty="0"/>
              <a:t>WLAN repeaters</a:t>
            </a:r>
          </a:p>
          <a:p>
            <a:pPr lvl="1"/>
            <a:r>
              <a:rPr lang="en-US" dirty="0"/>
              <a:t>Gateways</a:t>
            </a:r>
          </a:p>
          <a:p>
            <a:pPr lvl="1"/>
            <a:r>
              <a:rPr lang="en-US" dirty="0"/>
              <a:t>Mesh Network</a:t>
            </a:r>
          </a:p>
          <a:p>
            <a:pPr lvl="1"/>
            <a:r>
              <a:rPr lang="en-US" dirty="0"/>
              <a:t>Power over Ethernet devices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46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98E3F-7BA2-4560-AD25-D2D303AE25E3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Points (APs)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wireless access point is an integral component of a WLAN infrastructure.</a:t>
            </a:r>
          </a:p>
          <a:p>
            <a:r>
              <a:rPr lang="en-GB" dirty="0"/>
              <a:t>Wireless access points allow a variety of wireless client devices access to any network resources that the device or user may have permissions for.</a:t>
            </a:r>
          </a:p>
          <a:p>
            <a:r>
              <a:rPr lang="en-GB" dirty="0"/>
              <a:t>An AP can operate as a stand-alone or It can also operate as part of a larger wireless, by sharing some of the same parameters, such as the service set identifier (SSID) which it is the logical name of the WLAN.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CC0A-0F30-4AC9-BA2D-222DEED9F17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146" name="Picture 2" descr="C:\Users\Julie\Documents\DropBox\InstructorManuals\CWNA\PPTs-new\fIGURES\Figure 2-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9"/>
          <a:stretch/>
        </p:blipFill>
        <p:spPr bwMode="auto">
          <a:xfrm>
            <a:off x="2743200" y="609600"/>
            <a:ext cx="3124200" cy="499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591112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Access point</a:t>
            </a:r>
          </a:p>
        </p:txBody>
      </p:sp>
    </p:spTree>
    <p:extLst>
      <p:ext uri="{BB962C8B-B14F-4D97-AF65-F5344CB8AC3E}">
        <p14:creationId xmlns:p14="http://schemas.microsoft.com/office/powerpoint/2010/main" val="84328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568F6-F8DB-495F-901D-4ECD48B2192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Standards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De facto standards</a:t>
            </a:r>
            <a:r>
              <a:rPr lang="en-US" b="1" dirty="0"/>
              <a:t>: </a:t>
            </a:r>
            <a:r>
              <a:rPr lang="en-US" dirty="0"/>
              <a:t>Common practices</a:t>
            </a:r>
            <a:r>
              <a:rPr lang="en-US" i="1" dirty="0"/>
              <a:t> </a:t>
            </a:r>
            <a:r>
              <a:rPr lang="en-US" dirty="0"/>
              <a:t>that the industry follows for various reasons</a:t>
            </a:r>
          </a:p>
          <a:p>
            <a:pPr lvl="1"/>
            <a:r>
              <a:rPr lang="en-US" dirty="0"/>
              <a:t>Ranging from ease of use to tradition to what majority of users do</a:t>
            </a:r>
          </a:p>
          <a:p>
            <a:pPr lvl="1"/>
            <a:r>
              <a:rPr lang="en-US" dirty="0"/>
              <a:t>Usually established by success in marketplace</a:t>
            </a:r>
          </a:p>
          <a:p>
            <a:pPr lvl="1"/>
            <a:r>
              <a:rPr lang="en-US" dirty="0"/>
              <a:t>QWER keyboard is an example</a:t>
            </a:r>
          </a:p>
          <a:p>
            <a:r>
              <a:rPr lang="en-US" i="1" dirty="0"/>
              <a:t>De jure standards</a:t>
            </a:r>
            <a:r>
              <a:rPr lang="en-US" b="1" dirty="0"/>
              <a:t>:</a:t>
            </a:r>
            <a:r>
              <a:rPr lang="en-US" dirty="0"/>
              <a:t> Official standards</a:t>
            </a:r>
          </a:p>
          <a:p>
            <a:pPr lvl="1"/>
            <a:r>
              <a:rPr lang="en-US" dirty="0"/>
              <a:t>Controlled by organization or body that has been entrusted with that task</a:t>
            </a:r>
          </a:p>
          <a:p>
            <a:pPr lvl="1"/>
            <a:r>
              <a:rPr lang="en-US"/>
              <a:t>TCP</a:t>
            </a:r>
            <a:r>
              <a:rPr lang="en-US" dirty="0"/>
              <a:t>/IP mode </a:t>
            </a:r>
            <a:r>
              <a:rPr lang="en-GB" dirty="0"/>
              <a:t>Endorsed by the Internet Engineering Task Force (IETF)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98E3F-7BA2-4560-AD25-D2D303AE25E3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Points (APs)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major parts:</a:t>
            </a:r>
          </a:p>
          <a:p>
            <a:pPr lvl="1"/>
            <a:r>
              <a:rPr lang="en-US" dirty="0"/>
              <a:t>Antenna and radio transmitter/receiver</a:t>
            </a:r>
          </a:p>
          <a:p>
            <a:pPr lvl="2"/>
            <a:r>
              <a:rPr lang="en-US" dirty="0"/>
              <a:t>To send and receive signals</a:t>
            </a:r>
          </a:p>
          <a:p>
            <a:pPr lvl="1"/>
            <a:r>
              <a:rPr lang="en-US" dirty="0"/>
              <a:t>Special bridging software </a:t>
            </a:r>
          </a:p>
          <a:p>
            <a:pPr lvl="2"/>
            <a:r>
              <a:rPr lang="en-US" dirty="0"/>
              <a:t>To interface wireless devices to other devices</a:t>
            </a:r>
          </a:p>
          <a:p>
            <a:pPr lvl="1"/>
            <a:r>
              <a:rPr lang="en-US" dirty="0"/>
              <a:t>RJ-45 wired network interface</a:t>
            </a:r>
          </a:p>
          <a:p>
            <a:pPr lvl="2"/>
            <a:r>
              <a:rPr lang="en-US" dirty="0"/>
              <a:t>Allows it to connect to a wired network</a:t>
            </a:r>
          </a:p>
          <a:p>
            <a:r>
              <a:rPr lang="en-US" dirty="0"/>
              <a:t>Two basic function:</a:t>
            </a:r>
          </a:p>
          <a:p>
            <a:pPr lvl="1"/>
            <a:r>
              <a:rPr lang="en-US" dirty="0"/>
              <a:t>Base station for wireless network</a:t>
            </a:r>
          </a:p>
          <a:p>
            <a:pPr lvl="1"/>
            <a:r>
              <a:rPr lang="en-US" dirty="0"/>
              <a:t>Bridge between wireless and wired networks</a:t>
            </a:r>
          </a:p>
        </p:txBody>
      </p:sp>
    </p:spTree>
    <p:extLst>
      <p:ext uri="{BB962C8B-B14F-4D97-AF65-F5344CB8AC3E}">
        <p14:creationId xmlns:p14="http://schemas.microsoft.com/office/powerpoint/2010/main" val="2369854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76F9A1-CD7A-4A20-9C2D-EA1AFB7DC102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362200" y="5638800"/>
            <a:ext cx="457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tx1"/>
                </a:solidFill>
                <a:latin typeface="Arial" charset="0"/>
              </a:rPr>
              <a:t>AP connected to wireless network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765A12-149F-EDEF-EB6A-0A3626C79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F2CB3-EBE3-F8ED-E951-1A06D7C30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14" y="433571"/>
            <a:ext cx="6669571" cy="512902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B4206-3F9A-4017-A01D-578A22B4249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Access Point (APs)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Autonomous Access Points</a:t>
            </a:r>
            <a:r>
              <a:rPr lang="en-US" dirty="0"/>
              <a:t> also called</a:t>
            </a:r>
            <a:r>
              <a:rPr lang="en-US" b="1" dirty="0"/>
              <a:t> Fat access point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>
                <a:latin typeface="Abadi" panose="020B0604020104020204" pitchFamily="34" charset="0"/>
              </a:rPr>
              <a:t>Lightweight Access Points</a:t>
            </a:r>
            <a:r>
              <a:rPr lang="en-US" dirty="0">
                <a:latin typeface="Abadi" panose="020B0604020104020204" pitchFamily="34" charset="0"/>
              </a:rPr>
              <a:t>: </a:t>
            </a:r>
            <a:r>
              <a:rPr lang="en-US" dirty="0"/>
              <a:t>also called </a:t>
            </a:r>
            <a:r>
              <a:rPr lang="en-US" b="1" dirty="0"/>
              <a:t>thin access points or Controller managed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cloud-managed (or “controller-less”).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B4206-3F9A-4017-A01D-578A22B4249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Point (APs)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Autonomous Access Points</a:t>
            </a:r>
            <a:r>
              <a:rPr lang="en-US" dirty="0"/>
              <a:t>: standard APs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Considered independent because they are separate from other network devices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Have intelligence to manage authentication, encryption, and other functions for wireless clients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It is best suited for small networks with only a few access points or wireless hotspots, because they must be managed independently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Types of Autonomous AP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Consumer-grade; 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small office, home office-grade (SOHO-grade)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enterprise-grade.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05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82B0-690E-7E34-D4EE-212A810F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Autonomous Access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D2DE0-DF7D-7A1B-CBE5-8808EC0D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Autonomous Access Points usually include :</a:t>
            </a:r>
          </a:p>
          <a:p>
            <a:r>
              <a:rPr lang="en-GB" dirty="0"/>
              <a:t>Network Address Translation (NAT)</a:t>
            </a:r>
          </a:p>
          <a:p>
            <a:r>
              <a:rPr lang="en-GB" dirty="0"/>
              <a:t>Dynamic Host Configuration Protocol (DHCP)</a:t>
            </a:r>
          </a:p>
          <a:p>
            <a:r>
              <a:rPr lang="en-GB" dirty="0"/>
              <a:t>Internet Protocol (IP) routing</a:t>
            </a:r>
          </a:p>
          <a:p>
            <a:r>
              <a:rPr lang="en-GB" dirty="0"/>
              <a:t>Built-in firewall</a:t>
            </a:r>
          </a:p>
          <a:p>
            <a:pPr marL="0" indent="0">
              <a:buNone/>
            </a:pPr>
            <a:r>
              <a:rPr lang="en-GB" dirty="0"/>
              <a:t>SOHO Grade and enterprise Include Advanced security options Wireless bridge functionality and Wireless repeater functionality, and usually has much processing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C500C-910D-5A42-4229-A4E86CA6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01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B4206-3F9A-4017-A01D-578A22B4249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" panose="020B0604020104020204" pitchFamily="34" charset="0"/>
              </a:rPr>
              <a:t>Lightweight  </a:t>
            </a:r>
            <a:r>
              <a:rPr lang="en-US" dirty="0"/>
              <a:t>Access Point (APs)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Abadi" panose="020B0604020104020204" pitchFamily="34" charset="0"/>
              </a:rPr>
              <a:t>Lightweight Access Points</a:t>
            </a:r>
            <a:r>
              <a:rPr lang="en-US" dirty="0">
                <a:latin typeface="Abadi" panose="020B0604020104020204" pitchFamily="34" charset="0"/>
              </a:rPr>
              <a:t>: </a:t>
            </a:r>
            <a:r>
              <a:rPr lang="en-US" dirty="0"/>
              <a:t>also called </a:t>
            </a:r>
            <a:r>
              <a:rPr lang="en-US" b="1" dirty="0"/>
              <a:t>thin access points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Does not contain management and configuration functions, so they are not stand-alone devices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Those features are contained in a central device called wireless LAN controller (WLC) or wireless switch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WLC: distributes configuration information automatically to all lightweight access points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68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CC0A-0F30-4AC9-BA2D-222DEED9F17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194" name="Picture 2" descr="C:\Users\Julie\Documents\DropBox\InstructorManuals\CWNA\PPTs-new\fIGURES\Figure 2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49129" cy="31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486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Lightweight access point with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                   enterprise WLAN controller</a:t>
            </a:r>
          </a:p>
        </p:txBody>
      </p:sp>
    </p:spTree>
    <p:extLst>
      <p:ext uri="{BB962C8B-B14F-4D97-AF65-F5344CB8AC3E}">
        <p14:creationId xmlns:p14="http://schemas.microsoft.com/office/powerpoint/2010/main" val="2437237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Cloud-Managed Access Point (APs)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another solution for deploying WLAN infrastructures.</a:t>
            </a:r>
          </a:p>
          <a:p>
            <a:r>
              <a:rPr lang="en-GB" dirty="0"/>
              <a:t>The access points are managed through a “cloud” software configuration tool, eliminating the need for a hardware controller.</a:t>
            </a:r>
          </a:p>
          <a:p>
            <a:r>
              <a:rPr lang="en-GB" dirty="0"/>
              <a:t>Cloud-managed access points provide many of the same benefits and features of a WLAN controller solution without the need and extra expense of a hardware controller.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11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028A5A-7993-451B-8BA7-C1611CC4FA76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 Bridges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Bridge: </a:t>
            </a:r>
            <a:r>
              <a:rPr lang="en-US" dirty="0"/>
              <a:t>Connects two network segments together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 if they use different types of physical media</a:t>
            </a:r>
          </a:p>
          <a:p>
            <a:pPr>
              <a:lnSpc>
                <a:spcPct val="90000"/>
              </a:lnSpc>
            </a:pPr>
            <a:r>
              <a:rPr lang="en-US" b="1" dirty="0"/>
              <a:t>Wireless workgroup bridge</a:t>
            </a:r>
            <a:r>
              <a:rPr lang="en-US" dirty="0"/>
              <a:t>: used to connect a wired network segment to a wireless network segment</a:t>
            </a:r>
          </a:p>
          <a:p>
            <a:pPr>
              <a:lnSpc>
                <a:spcPct val="90000"/>
              </a:lnSpc>
            </a:pPr>
            <a:r>
              <a:rPr lang="en-US" b="1" dirty="0"/>
              <a:t>Remote wireless bridge: </a:t>
            </a:r>
            <a:r>
              <a:rPr lang="en-US" dirty="0"/>
              <a:t>Connects two or more wired or wireless networks together that are separated by a longer distance using higher power and special antenna.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D867D-5CB7-49AA-BB7E-C0EE66C3563E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457200" y="5867400"/>
            <a:ext cx="822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</a:rPr>
              <a:t>W</a:t>
            </a:r>
            <a:r>
              <a:rPr lang="en-CA" dirty="0">
                <a:solidFill>
                  <a:schemeClr val="tx1"/>
                </a:solidFill>
                <a:latin typeface="Arial" charset="0"/>
              </a:rPr>
              <a:t>ireless workgroup bridge</a:t>
            </a:r>
          </a:p>
        </p:txBody>
      </p:sp>
      <p:pic>
        <p:nvPicPr>
          <p:cNvPr id="10242" name="Picture 2" descr="C:\Users\Julie\Documents\DropBox\InstructorManuals\CWNA\PPTs-new\fIGURES\Figure 2-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06149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534F-2AC1-C9E3-95FF-3F91CE09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i="0" u="none" strike="noStrike" baseline="0" dirty="0">
                <a:latin typeface="SabonLTStd-Roman"/>
              </a:rPr>
              <a:t>IEEE working groups are as</a:t>
            </a:r>
            <a:br>
              <a:rPr lang="en-GB" sz="3600" b="0" i="0" u="none" strike="noStrike" baseline="0" dirty="0">
                <a:latin typeface="SabonLTStd-Roman"/>
              </a:rPr>
            </a:br>
            <a:r>
              <a:rPr lang="en-GB" sz="3600" b="0" i="0" u="none" strike="noStrike" baseline="0" dirty="0">
                <a:latin typeface="SabonLTStd-Roman"/>
              </a:rPr>
              <a:t>follows:</a:t>
            </a:r>
            <a:br>
              <a:rPr lang="en-GB" sz="3600" b="0" i="0" u="none" strike="noStrike" baseline="0" dirty="0">
                <a:latin typeface="SabonLTStd-Roman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0A86F-0514-BA16-7DF0-1F4D71DD3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sz="2800" b="0" i="0" u="none" strike="noStrike" baseline="0" dirty="0">
                <a:latin typeface="SabonLTStd-Roman"/>
              </a:rPr>
              <a:t>IEEE 802.11 – Wireless local area networking</a:t>
            </a:r>
          </a:p>
          <a:p>
            <a:pPr algn="l"/>
            <a:r>
              <a:rPr lang="en-GB" sz="2800" b="0" i="0" u="none" strike="noStrike" baseline="0" dirty="0">
                <a:latin typeface="SabonLTStd-Roman"/>
              </a:rPr>
              <a:t>IEEE 802.15 – Wireless personal area networking</a:t>
            </a:r>
          </a:p>
          <a:p>
            <a:pPr algn="l"/>
            <a:r>
              <a:rPr lang="en-GB" sz="2800" b="0" i="0" u="none" strike="noStrike" baseline="0" dirty="0">
                <a:latin typeface="SabonLTStd-Roman"/>
              </a:rPr>
              <a:t>IEEE 802.16 – Broadband wireless metropolitan area networks</a:t>
            </a:r>
          </a:p>
          <a:p>
            <a:pPr algn="l"/>
            <a:r>
              <a:rPr lang="en-GB" sz="2800" b="0" i="0" u="none" strike="noStrike" baseline="0" dirty="0">
                <a:latin typeface="SabonLTStd-Roman"/>
              </a:rPr>
              <a:t>IEEE 802.20 – Mobile broadband wireless access</a:t>
            </a:r>
          </a:p>
          <a:p>
            <a:pPr algn="l"/>
            <a:r>
              <a:rPr lang="en-GB" sz="2800" b="0" i="0" u="none" strike="noStrike" baseline="0" dirty="0">
                <a:latin typeface="SabonLTStd-Roman"/>
              </a:rPr>
              <a:t>IEEE 802.22 – Wireless regional area networks</a:t>
            </a:r>
            <a:endParaRPr lang="en-GB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EBD9A-FD80-0892-A02C-033F30243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47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491088-6BEE-436C-BB24-E976915035DD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457200" y="5736520"/>
            <a:ext cx="822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CA" dirty="0">
                <a:solidFill>
                  <a:schemeClr val="tx1"/>
                </a:solidFill>
                <a:latin typeface="Arial" charset="0"/>
              </a:rPr>
              <a:t>Point-to-point remote wireless bridge</a:t>
            </a:r>
          </a:p>
        </p:txBody>
      </p:sp>
      <p:pic>
        <p:nvPicPr>
          <p:cNvPr id="11266" name="Picture 2" descr="C:\Users\Julie\Documents\DropBox\InstructorManuals\CWNA\PPTs-new\fIGURES\Figure 2-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7"/>
          <a:stretch/>
        </p:blipFill>
        <p:spPr bwMode="auto">
          <a:xfrm>
            <a:off x="1041400" y="1295400"/>
            <a:ext cx="6731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CC0A-0F30-4AC9-BA2D-222DEED9F17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2290" name="Picture 2" descr="C:\Users\Julie\Documents\DropBox\InstructorManuals\CWNA\PPTs-new\fIGURES\Figure 2-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/>
          <a:stretch/>
        </p:blipFill>
        <p:spPr bwMode="auto">
          <a:xfrm>
            <a:off x="1905000" y="1447800"/>
            <a:ext cx="4648200" cy="37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715000"/>
            <a:ext cx="490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Point-to-multipoint remote wireless bridge</a:t>
            </a:r>
          </a:p>
        </p:txBody>
      </p:sp>
    </p:spTree>
    <p:extLst>
      <p:ext uri="{BB962C8B-B14F-4D97-AF65-F5344CB8AC3E}">
        <p14:creationId xmlns:p14="http://schemas.microsoft.com/office/powerpoint/2010/main" val="3591398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3065B-1DAC-4B47-801C-1B9AF9E5690E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 Repeaters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Repeaters Extend distance between WLAN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Repeaters function at Layer 1, so it cannot determine data traffic types and simply passes all data traffic across the device.</a:t>
            </a:r>
          </a:p>
          <a:p>
            <a:pPr>
              <a:lnSpc>
                <a:spcPct val="90000"/>
              </a:lnSpc>
            </a:pPr>
            <a:r>
              <a:rPr lang="en-GB" dirty="0"/>
              <a:t>A wireless repeater provides the capability for computers and other devices to connect to a WLAN even when outside the normal hearing range of the access point connected to the network.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076D-3D7A-BF42-22D2-9288B2C2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 Repeaters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63B032-64F6-95FE-A447-13809EBE5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393" y="1676400"/>
            <a:ext cx="6909213" cy="4572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886FC-777B-84CB-57B7-D22E6EF79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0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949D9-17DE-43D7-813F-5220D2F4C85F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Mesh Networks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Wireless Mesh Network (WMN)</a:t>
            </a:r>
            <a:r>
              <a:rPr lang="en-US" dirty="0"/>
              <a:t>: when multiple mesh access points communicate between themselves</a:t>
            </a:r>
          </a:p>
          <a:p>
            <a:pPr lvl="1"/>
            <a:r>
              <a:rPr lang="en-US" dirty="0"/>
              <a:t>Mesh access point does not have to be individually connected by a cable to an existing wired network</a:t>
            </a:r>
          </a:p>
          <a:p>
            <a:pPr lvl="1"/>
            <a:r>
              <a:rPr lang="en-US" dirty="0"/>
              <a:t>Only one of the mesh access point in a WMN must be physically connected to the wired network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CC0A-0F30-4AC9-BA2D-222DEED9F17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9218" name="Picture 2" descr="C:\Users\Julie\Documents\DropBox\InstructorManuals\CWNA\PPTs-new\fIGURES\Figure 2-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0"/>
          <a:stretch/>
        </p:blipFill>
        <p:spPr bwMode="auto">
          <a:xfrm>
            <a:off x="2590800" y="533401"/>
            <a:ext cx="3429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8023" y="5924489"/>
            <a:ext cx="283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Wireless mesh network</a:t>
            </a:r>
          </a:p>
        </p:txBody>
      </p:sp>
    </p:spTree>
    <p:extLst>
      <p:ext uri="{BB962C8B-B14F-4D97-AF65-F5344CB8AC3E}">
        <p14:creationId xmlns:p14="http://schemas.microsoft.com/office/powerpoint/2010/main" val="2681888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over Ethernet (PoE)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that obtain power through the unused wires in a standard UTP Ethernet cable</a:t>
            </a:r>
          </a:p>
          <a:p>
            <a:pPr lvl="1"/>
            <a:r>
              <a:rPr lang="en-US" dirty="0"/>
              <a:t>Eliminates the need to install electrical wiring where devices might need to be located</a:t>
            </a:r>
          </a:p>
          <a:p>
            <a:r>
              <a:rPr lang="en-US" i="1" dirty="0"/>
              <a:t>PoE-enabled Ethernet switch</a:t>
            </a:r>
            <a:r>
              <a:rPr lang="en-US" dirty="0"/>
              <a:t>: power sourcing equipment (PSE) that provides both electrical power and data</a:t>
            </a:r>
          </a:p>
          <a:p>
            <a:r>
              <a:rPr lang="en-US" i="1" dirty="0"/>
              <a:t>PoE injectors</a:t>
            </a:r>
            <a:r>
              <a:rPr lang="en-US" dirty="0"/>
              <a:t>: can inject power into an Ethernet cable</a:t>
            </a:r>
          </a:p>
          <a:p>
            <a:pPr lvl="1"/>
            <a:r>
              <a:rPr lang="en-US" dirty="0"/>
              <a:t>A standard Ethernet switch can supply data while the PoE injector provides the power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52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CC0A-0F30-4AC9-BA2D-222DEED9F17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4338" name="Picture 2" descr="C:\Users\Julie\Documents\DropBox\InstructorManuals\CWNA\PPTs-new\fIGURES\Figure 2-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"/>
          <a:stretch/>
        </p:blipFill>
        <p:spPr bwMode="auto">
          <a:xfrm>
            <a:off x="2408819" y="914401"/>
            <a:ext cx="391578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5891265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Power over Ethernet</a:t>
            </a:r>
          </a:p>
        </p:txBody>
      </p:sp>
    </p:spTree>
    <p:extLst>
      <p:ext uri="{BB962C8B-B14F-4D97-AF65-F5344CB8AC3E}">
        <p14:creationId xmlns:p14="http://schemas.microsoft.com/office/powerpoint/2010/main" val="220382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reduce confusion, in 2020 IEEE combined the standards and amendments into a single standard </a:t>
            </a:r>
          </a:p>
          <a:p>
            <a:r>
              <a:rPr lang="en-US" dirty="0"/>
              <a:t>The new, single standard specifies technical corrections and clarifications to the original</a:t>
            </a:r>
          </a:p>
          <a:p>
            <a:r>
              <a:rPr lang="en-GB" dirty="0"/>
              <a:t>The IEEE specifically defines 802.11 technologies at the Physical layer and the MAC sublayer of the Data-Link layer.</a:t>
            </a:r>
          </a:p>
          <a:p>
            <a:r>
              <a:rPr lang="en-US" dirty="0"/>
              <a:t>IEEE 802.11-2020 Officially these retires all previous standards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0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2D39-07B1-73BB-D5D5-85829877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Physical layer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BF2AB-B6C4-0CC0-AF7B-DE03DB53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Infrared : uses a light-based medium. Although an infrared medium was indeed defined in the original 802.11 standard, it has since been deprecated and removed from the standard.</a:t>
            </a:r>
          </a:p>
          <a:p>
            <a:endParaRPr lang="en-GB" dirty="0"/>
          </a:p>
          <a:p>
            <a:r>
              <a:rPr lang="en-GB" dirty="0"/>
              <a:t>Frequency-hopping spread-spectrum (FHSS)</a:t>
            </a:r>
          </a:p>
          <a:p>
            <a:endParaRPr lang="en-GB" dirty="0"/>
          </a:p>
          <a:p>
            <a:r>
              <a:rPr lang="en-GB" dirty="0"/>
              <a:t>Direct-sequence spread-spectrum (DSSS)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93CE0-092F-382A-AD5C-67721E23C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5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8DA15-D700-427C-B4FE-514EF9D0C95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Specified that wireless transmission could take place via infrared (IR) or radio signals</a:t>
            </a:r>
          </a:p>
          <a:p>
            <a:pPr>
              <a:lnSpc>
                <a:spcPct val="90000"/>
              </a:lnSpc>
            </a:pPr>
            <a:r>
              <a:rPr lang="en-US" dirty="0"/>
              <a:t>Infrared Transmissions:</a:t>
            </a:r>
            <a:r>
              <a:rPr lang="en-US" b="1" dirty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Can send data by the intensity of the infrared light wave</a:t>
            </a:r>
            <a:r>
              <a:rPr lang="en-US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badi" panose="020B0604020104020204" pitchFamily="34" charset="0"/>
              </a:rPr>
              <a:t>Light spectrum</a:t>
            </a:r>
            <a:r>
              <a:rPr lang="en-US" b="1" dirty="0"/>
              <a:t>:</a:t>
            </a:r>
            <a:r>
              <a:rPr lang="en-US" dirty="0"/>
              <a:t> All types of light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Infrared light</a:t>
            </a:r>
            <a:r>
              <a:rPr lang="en-US" dirty="0"/>
              <a:t>: Can be used for wireless transmissions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Invisible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badi" panose="020B0604020104020204" pitchFamily="34" charset="0"/>
              </a:rPr>
              <a:t>Emitter</a:t>
            </a:r>
            <a:r>
              <a:rPr lang="en-US" b="1" dirty="0">
                <a:latin typeface="Agency FB" panose="020B0503020202020204" pitchFamily="34" charset="0"/>
              </a:rPr>
              <a:t>  </a:t>
            </a:r>
            <a:r>
              <a:rPr lang="en-US" b="1" dirty="0"/>
              <a:t>: </a:t>
            </a:r>
            <a:r>
              <a:rPr lang="en-US" dirty="0"/>
              <a:t>Device that transmits a signal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badi" panose="020B0604020104020204" pitchFamily="34" charset="0"/>
              </a:rPr>
              <a:t>Detector</a:t>
            </a:r>
            <a:r>
              <a:rPr lang="en-US" b="1" dirty="0"/>
              <a:t>: </a:t>
            </a:r>
            <a:r>
              <a:rPr lang="en-US" dirty="0"/>
              <a:t>Device that receives a signal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Infrared transmissions (continued):</a:t>
            </a:r>
          </a:p>
          <a:p>
            <a:pPr lvl="1"/>
            <a:r>
              <a:rPr lang="en-US" dirty="0"/>
              <a:t>Transmissions can be either directed or diffused</a:t>
            </a:r>
          </a:p>
          <a:p>
            <a:pPr lvl="1"/>
            <a:r>
              <a:rPr lang="en-US" b="1" dirty="0">
                <a:latin typeface="Abadi" panose="020B0604020104020204" pitchFamily="34" charset="0"/>
              </a:rPr>
              <a:t>Directed transmission</a:t>
            </a:r>
            <a:r>
              <a:rPr lang="en-US" dirty="0"/>
              <a:t>: requires that the emitter and detector be directly aimed at one another in a line of sight (LoS) path</a:t>
            </a:r>
          </a:p>
          <a:p>
            <a:pPr lvl="1"/>
            <a:r>
              <a:rPr lang="en-US" b="1" dirty="0">
                <a:latin typeface="Abadi" panose="020B0604020104020204" pitchFamily="34" charset="0"/>
              </a:rPr>
              <a:t>Diffused transmission</a:t>
            </a:r>
            <a:r>
              <a:rPr lang="en-US" dirty="0"/>
              <a:t>: relies on reflected light</a:t>
            </a:r>
          </a:p>
          <a:p>
            <a:pPr lvl="2"/>
            <a:r>
              <a:rPr lang="en-US" dirty="0"/>
              <a:t>Emitters have a wide-focused beam instead of narrow and are pointed at a ceiling (reflection point)</a:t>
            </a:r>
          </a:p>
          <a:p>
            <a:pPr lvl="1"/>
            <a:r>
              <a:rPr lang="en-US" dirty="0"/>
              <a:t>Disadvantages include lack of mobility, limited range, confined to indoor use, slow transmission speed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CCA73-DFD4-49BC-AB42-175A6A1BED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3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C66521-F964-423F-914F-FE5417AE53FD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1026" name="Picture 2" descr="C:\Users\Julie\Documents\DropBox\InstructorManuals\CWNA\PPTs-new\fIGURES\Figure 2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" b="16667"/>
          <a:stretch/>
        </p:blipFill>
        <p:spPr bwMode="auto">
          <a:xfrm>
            <a:off x="280073" y="1981200"/>
            <a:ext cx="833052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Microsoft Office PowerPoint</Application>
  <PresentationFormat>On-screen Show (4:3)</PresentationFormat>
  <Paragraphs>279</Paragraphs>
  <Slides>47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Abadi</vt:lpstr>
      <vt:lpstr>Agency FB</vt:lpstr>
      <vt:lpstr>Arial</vt:lpstr>
      <vt:lpstr>Calibri</vt:lpstr>
      <vt:lpstr>SabonLTStd-Italic</vt:lpstr>
      <vt:lpstr>SabonLTStd-Roman</vt:lpstr>
      <vt:lpstr>Times New Roman</vt:lpstr>
      <vt:lpstr>Default Design</vt:lpstr>
      <vt:lpstr>3_Default Design</vt:lpstr>
      <vt:lpstr>Chapter 3: Wireless Local Area Networks </vt:lpstr>
      <vt:lpstr>Objectives</vt:lpstr>
      <vt:lpstr>Sources of Standards</vt:lpstr>
      <vt:lpstr>IEEE working groups are as follows: </vt:lpstr>
      <vt:lpstr>IEEE 802.11-2020</vt:lpstr>
      <vt:lpstr>802.11 Physical layer specifications</vt:lpstr>
      <vt:lpstr>IEEE 802.11</vt:lpstr>
      <vt:lpstr>IEEE 802.11</vt:lpstr>
      <vt:lpstr>PowerPoint Presentation</vt:lpstr>
      <vt:lpstr>PowerPoint Presentation</vt:lpstr>
      <vt:lpstr>PowerPoint Presentation</vt:lpstr>
      <vt:lpstr>IEEE 802.11</vt:lpstr>
      <vt:lpstr>Types of Wireless LANs</vt:lpstr>
      <vt:lpstr>IEEE 802.11a -1999</vt:lpstr>
      <vt:lpstr>IEEE 802.11b 1999</vt:lpstr>
      <vt:lpstr>IEEE 802.11g 2003</vt:lpstr>
      <vt:lpstr>PowerPoint Presentation</vt:lpstr>
      <vt:lpstr>IEEE 802.11n-2009</vt:lpstr>
      <vt:lpstr>MIMO</vt:lpstr>
      <vt:lpstr>IEEE 802.11ac-2013</vt:lpstr>
      <vt:lpstr>IEEE 802.11ax-2019</vt:lpstr>
      <vt:lpstr>WLAN Client Hardware </vt:lpstr>
      <vt:lpstr>Wireless Client Network Interface Card</vt:lpstr>
      <vt:lpstr>PowerPoint Presentation</vt:lpstr>
      <vt:lpstr>Cards for Desktops</vt:lpstr>
      <vt:lpstr>PowerPoint Presentation</vt:lpstr>
      <vt:lpstr>WLAN Infrastructure</vt:lpstr>
      <vt:lpstr>Access Points (APs)</vt:lpstr>
      <vt:lpstr>PowerPoint Presentation</vt:lpstr>
      <vt:lpstr>Access Points (APs)</vt:lpstr>
      <vt:lpstr>PowerPoint Presentation</vt:lpstr>
      <vt:lpstr>Types of Access Point (APs)</vt:lpstr>
      <vt:lpstr>Access Point (APs)</vt:lpstr>
      <vt:lpstr>Autonomous Access Points</vt:lpstr>
      <vt:lpstr>Lightweight  Access Point (APs)</vt:lpstr>
      <vt:lpstr>PowerPoint Presentation</vt:lpstr>
      <vt:lpstr>Cloud-Managed Access Point (APs)</vt:lpstr>
      <vt:lpstr>WLAN Bridges</vt:lpstr>
      <vt:lpstr>PowerPoint Presentation</vt:lpstr>
      <vt:lpstr>PowerPoint Presentation</vt:lpstr>
      <vt:lpstr>PowerPoint Presentation</vt:lpstr>
      <vt:lpstr>WLAN Repeaters</vt:lpstr>
      <vt:lpstr>WLAN Repeaters</vt:lpstr>
      <vt:lpstr>Wireless Mesh Networks</vt:lpstr>
      <vt:lpstr>PowerPoint Presentation</vt:lpstr>
      <vt:lpstr>Power over Ethernet (PoE) Devices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CWNA Guide to Wireless LANs,Third Edition</dc:title>
  <dc:subject>Chapter One</dc:subject>
  <dc:creator/>
  <cp:lastModifiedBy/>
  <cp:revision>236</cp:revision>
  <dcterms:created xsi:type="dcterms:W3CDTF">2002-09-27T23:29:22Z</dcterms:created>
  <dcterms:modified xsi:type="dcterms:W3CDTF">2022-12-24T17:30:10Z</dcterms:modified>
</cp:coreProperties>
</file>